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689" r:id="rId3"/>
    <p:sldId id="723" r:id="rId4"/>
    <p:sldId id="650" r:id="rId5"/>
    <p:sldId id="702" r:id="rId6"/>
    <p:sldId id="705" r:id="rId7"/>
    <p:sldId id="706" r:id="rId8"/>
    <p:sldId id="708" r:id="rId9"/>
    <p:sldId id="712" r:id="rId10"/>
    <p:sldId id="714" r:id="rId11"/>
    <p:sldId id="713" r:id="rId12"/>
    <p:sldId id="715" r:id="rId13"/>
    <p:sldId id="717" r:id="rId14"/>
    <p:sldId id="716" r:id="rId15"/>
    <p:sldId id="725" r:id="rId16"/>
    <p:sldId id="718" r:id="rId17"/>
    <p:sldId id="724" r:id="rId18"/>
    <p:sldId id="719" r:id="rId19"/>
    <p:sldId id="691" r:id="rId20"/>
    <p:sldId id="726" r:id="rId21"/>
    <p:sldId id="697" r:id="rId22"/>
    <p:sldId id="60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D0D8E8"/>
    <a:srgbClr val="E9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0350" autoAdjust="0"/>
  </p:normalViewPr>
  <p:slideViewPr>
    <p:cSldViewPr>
      <p:cViewPr>
        <p:scale>
          <a:sx n="70" d="100"/>
          <a:sy n="70" d="100"/>
        </p:scale>
        <p:origin x="-1666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81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65449293512839E-2"/>
          <c:y val="8.2096477816397825E-2"/>
          <c:w val="0.56488029107876903"/>
          <c:h val="0.81341094375757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781847471493072"/>
                  <c:y val="0.17978095026478538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 </a:t>
                    </a:r>
                    <a:r>
                      <a:rPr lang="en-US" sz="2400" b="1" dirty="0" smtClean="0"/>
                      <a:t>721,9</a:t>
                    </a:r>
                    <a:r>
                      <a:rPr lang="ru-RU" sz="2400" dirty="0" smtClean="0"/>
                      <a:t> </a:t>
                    </a:r>
                  </a:p>
                  <a:p>
                    <a:r>
                      <a:rPr lang="ru-RU" sz="2400" dirty="0" smtClean="0"/>
                      <a:t>млн. руб.</a:t>
                    </a:r>
                    <a:r>
                      <a:rPr lang="en-US" sz="2400" dirty="0" smtClean="0"/>
                      <a:t> </a:t>
                    </a:r>
                    <a:endParaRPr lang="ru-RU" sz="2400" dirty="0" smtClean="0"/>
                  </a:p>
                  <a:p>
                    <a:r>
                      <a:rPr lang="en-US" sz="2400" dirty="0" smtClean="0"/>
                      <a:t>73</a:t>
                    </a:r>
                    <a:r>
                      <a:rPr lang="en-US" sz="24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2854127319186756E-3"/>
                  <c:y val="-7.843771326995413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262,4</a:t>
                    </a:r>
                    <a:r>
                      <a:rPr lang="ru-RU" sz="2400" dirty="0" smtClean="0"/>
                      <a:t> </a:t>
                    </a:r>
                  </a:p>
                  <a:p>
                    <a:r>
                      <a:rPr lang="ru-RU" sz="2400" dirty="0" smtClean="0"/>
                      <a:t>млн. руб.</a:t>
                    </a:r>
                    <a:r>
                      <a:rPr lang="en-US" sz="2400" dirty="0" smtClean="0"/>
                      <a:t> </a:t>
                    </a:r>
                    <a:endParaRPr lang="ru-RU" sz="2400" dirty="0" smtClean="0"/>
                  </a:p>
                  <a:p>
                    <a:r>
                      <a:rPr lang="en-US" sz="2400" dirty="0" smtClean="0"/>
                      <a:t>27</a:t>
                    </a:r>
                    <a:r>
                      <a:rPr lang="en-US" sz="24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Заказчики района</c:v>
                </c:pt>
                <c:pt idx="1">
                  <c:v>Заказчики поселений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721.9</c:v>
                </c:pt>
                <c:pt idx="1">
                  <c:v>262.39999999999998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8.8039176202644148E-2"/>
                  <c:y val="2.737597203275466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Администрация</a:t>
                    </a:r>
                    <a:r>
                      <a:rPr lang="ru-RU" dirty="0"/>
                      <a:t>; </a:t>
                    </a:r>
                    <a:r>
                      <a:rPr lang="ru-RU" b="1" dirty="0" smtClean="0"/>
                      <a:t>82,1</a:t>
                    </a:r>
                    <a:r>
                      <a:rPr lang="ru-RU" dirty="0" smtClean="0"/>
                      <a:t> </a:t>
                    </a:r>
                    <a:r>
                      <a:rPr lang="ru-RU" sz="1800" b="0" i="0" u="none" strike="noStrike" baseline="0" dirty="0" smtClean="0">
                        <a:effectLst/>
                      </a:rPr>
                      <a:t>млн. руб.;</a:t>
                    </a:r>
                    <a:r>
                      <a:rPr lang="ru-RU" dirty="0" smtClean="0"/>
                      <a:t> </a:t>
                    </a:r>
                    <a:r>
                      <a:rPr lang="ru-RU" b="1" dirty="0"/>
                      <a:t>11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8205325518768427E-2"/>
                  <c:y val="0.2190001493756974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Контрольно-счетная палата</a:t>
                    </a:r>
                    <a:r>
                      <a:rPr lang="ru-RU" dirty="0"/>
                      <a:t>; </a:t>
                    </a:r>
                    <a:r>
                      <a:rPr lang="ru-RU" b="1" dirty="0" smtClean="0"/>
                      <a:t>0,9</a:t>
                    </a:r>
                    <a:r>
                      <a:rPr lang="ru-RU" dirty="0" smtClean="0"/>
                      <a:t> </a:t>
                    </a:r>
                    <a:r>
                      <a:rPr lang="ru-RU" sz="1800" b="0" i="0" u="none" strike="noStrike" baseline="0" dirty="0" smtClean="0">
                        <a:effectLst/>
                      </a:rPr>
                      <a:t>млн. руб.;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6363170295893045E-2"/>
                  <c:y val="-8.3810926099460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Управление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образования</a:t>
                    </a:r>
                    <a:r>
                      <a:rPr lang="ru-RU" dirty="0"/>
                      <a:t>; </a:t>
                    </a:r>
                    <a:r>
                      <a:rPr lang="ru-RU" b="1" dirty="0" smtClean="0"/>
                      <a:t>344,5</a:t>
                    </a:r>
                    <a:r>
                      <a:rPr lang="ru-RU" dirty="0" smtClean="0"/>
                      <a:t> </a:t>
                    </a:r>
                    <a:r>
                      <a:rPr lang="ru-RU" sz="1800" b="0" i="0" u="none" strike="noStrike" baseline="0" dirty="0" smtClean="0">
                        <a:effectLst/>
                      </a:rPr>
                      <a:t>млн. руб.;</a:t>
                    </a:r>
                    <a:r>
                      <a:rPr lang="ru-RU" dirty="0" smtClean="0"/>
                      <a:t> </a:t>
                    </a:r>
                    <a:r>
                      <a:rPr lang="ru-RU" b="1" dirty="0"/>
                      <a:t>48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203111691293559E-2"/>
                  <c:y val="-1.8253807869149151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Финансовое управление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b="1" dirty="0" smtClean="0"/>
                      <a:t>1,1</a:t>
                    </a:r>
                    <a:r>
                      <a:rPr lang="ru-RU" dirty="0" smtClean="0"/>
                      <a:t> </a:t>
                    </a:r>
                    <a:r>
                      <a:rPr lang="ru-RU" sz="1800" b="0" i="0" u="none" strike="noStrike" baseline="0" dirty="0" smtClean="0">
                        <a:effectLst/>
                      </a:rPr>
                      <a:t>млн. руб.; 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874097322519719"/>
                  <c:y val="-0.153829205488660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Отдел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культуры</a:t>
                    </a:r>
                    <a:r>
                      <a:rPr lang="ru-RU" dirty="0"/>
                      <a:t>; </a:t>
                    </a:r>
                    <a:r>
                      <a:rPr lang="ru-RU" b="1" dirty="0" smtClean="0"/>
                      <a:t>22,7</a:t>
                    </a:r>
                    <a:r>
                      <a:rPr lang="ru-RU" dirty="0" smtClean="0"/>
                      <a:t> </a:t>
                    </a:r>
                    <a:r>
                      <a:rPr lang="ru-RU" sz="1800" b="0" i="0" u="none" strike="noStrike" baseline="0" dirty="0" smtClean="0">
                        <a:effectLst/>
                      </a:rPr>
                      <a:t>млн. руб.;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495856941821278E-2"/>
                  <c:y val="-0.1006298353974391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БУЗ 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ЦРБ</a:t>
                    </a:r>
                  </a:p>
                  <a:p>
                    <a:r>
                      <a:rPr lang="ru-RU" b="1" dirty="0" smtClean="0"/>
                      <a:t>270,5</a:t>
                    </a:r>
                    <a:r>
                      <a:rPr lang="ru-RU" dirty="0" smtClean="0"/>
                      <a:t> млн. руб.; </a:t>
                    </a:r>
                    <a:r>
                      <a:rPr lang="ru-RU" b="1" dirty="0"/>
                      <a:t>38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Контрольно-счетная палата</c:v>
                </c:pt>
                <c:pt idx="2">
                  <c:v>Управление образования</c:v>
                </c:pt>
                <c:pt idx="3">
                  <c:v>Финансовое управление</c:v>
                </c:pt>
                <c:pt idx="4">
                  <c:v>Отдел культуры</c:v>
                </c:pt>
                <c:pt idx="5">
                  <c:v>БУЗ ЦРБ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82.1</c:v>
                </c:pt>
                <c:pt idx="1">
                  <c:v>0.9</c:v>
                </c:pt>
                <c:pt idx="2">
                  <c:v>344.5</c:v>
                </c:pt>
                <c:pt idx="3">
                  <c:v>1.1000000000000001</c:v>
                </c:pt>
                <c:pt idx="4">
                  <c:v>22.7</c:v>
                </c:pt>
                <c:pt idx="5">
                  <c:v>270.5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Конкурентные закупки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КСП</c:v>
                </c:pt>
                <c:pt idx="2">
                  <c:v>Образование</c:v>
                </c:pt>
                <c:pt idx="3">
                  <c:v>Фин управление</c:v>
                </c:pt>
                <c:pt idx="4">
                  <c:v>Культура</c:v>
                </c:pt>
                <c:pt idx="5">
                  <c:v>БУЗ ЦРБ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59.8</c:v>
                </c:pt>
                <c:pt idx="1">
                  <c:v>0</c:v>
                </c:pt>
                <c:pt idx="2">
                  <c:v>56.9</c:v>
                </c:pt>
                <c:pt idx="3">
                  <c:v>0.2</c:v>
                </c:pt>
                <c:pt idx="4">
                  <c:v>1.6</c:v>
                </c:pt>
                <c:pt idx="5">
                  <c:v>192.6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Закупки у единственного поставщика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КСП</c:v>
                </c:pt>
                <c:pt idx="2">
                  <c:v>Образование</c:v>
                </c:pt>
                <c:pt idx="3">
                  <c:v>Фин управление</c:v>
                </c:pt>
                <c:pt idx="4">
                  <c:v>Культура</c:v>
                </c:pt>
                <c:pt idx="5">
                  <c:v>БУЗ ЦРБ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22.3</c:v>
                </c:pt>
                <c:pt idx="1">
                  <c:v>0.9</c:v>
                </c:pt>
                <c:pt idx="2">
                  <c:v>287.60000000000002</c:v>
                </c:pt>
                <c:pt idx="3">
                  <c:v>0.9</c:v>
                </c:pt>
                <c:pt idx="4">
                  <c:v>21.1</c:v>
                </c:pt>
                <c:pt idx="5">
                  <c:v>77.900000000000006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880576"/>
        <c:axId val="46530560"/>
      </c:barChart>
      <c:catAx>
        <c:axId val="5788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6530560"/>
        <c:crosses val="autoZero"/>
        <c:auto val="1"/>
        <c:lblAlgn val="ctr"/>
        <c:lblOffset val="100"/>
        <c:noMultiLvlLbl val="0"/>
      </c:catAx>
      <c:valAx>
        <c:axId val="46530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880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Закупки для СМП/СОНО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КСП</c:v>
                </c:pt>
                <c:pt idx="2">
                  <c:v>Образование</c:v>
                </c:pt>
                <c:pt idx="3">
                  <c:v>Фин управление</c:v>
                </c:pt>
                <c:pt idx="4">
                  <c:v>Культура</c:v>
                </c:pt>
                <c:pt idx="5">
                  <c:v>БУЗ ЦРБ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8.1</c:v>
                </c:pt>
                <c:pt idx="1">
                  <c:v>0</c:v>
                </c:pt>
                <c:pt idx="2">
                  <c:v>4.5</c:v>
                </c:pt>
                <c:pt idx="3">
                  <c:v>0</c:v>
                </c:pt>
                <c:pt idx="4">
                  <c:v>0.5</c:v>
                </c:pt>
                <c:pt idx="5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Закупки для всех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КСП</c:v>
                </c:pt>
                <c:pt idx="2">
                  <c:v>Образование</c:v>
                </c:pt>
                <c:pt idx="3">
                  <c:v>Фин управление</c:v>
                </c:pt>
                <c:pt idx="4">
                  <c:v>Культура</c:v>
                </c:pt>
                <c:pt idx="5">
                  <c:v>БУЗ ЦРБ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7.9</c:v>
                </c:pt>
                <c:pt idx="1">
                  <c:v>0</c:v>
                </c:pt>
                <c:pt idx="2">
                  <c:v>2.7</c:v>
                </c:pt>
                <c:pt idx="3">
                  <c:v>0</c:v>
                </c:pt>
                <c:pt idx="4">
                  <c:v>0</c:v>
                </c:pt>
                <c:pt idx="5">
                  <c:v>137.4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584832"/>
        <c:axId val="48244992"/>
      </c:barChart>
      <c:catAx>
        <c:axId val="18258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48244992"/>
        <c:crosses val="autoZero"/>
        <c:auto val="1"/>
        <c:lblAlgn val="ctr"/>
        <c:lblOffset val="100"/>
        <c:noMultiLvlLbl val="0"/>
      </c:catAx>
      <c:valAx>
        <c:axId val="48244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258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0.67124</cdr:x>
      <cdr:y>0.02525</cdr:y>
    </cdr:from>
    <cdr:to>
      <cdr:x>0.82387</cdr:x>
      <cdr:y>0.10857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5175" y="121230"/>
          <a:ext cx="12858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dirty="0"/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0.67124</cdr:x>
      <cdr:y>0.02525</cdr:y>
    </cdr:from>
    <cdr:to>
      <cdr:x>0.82387</cdr:x>
      <cdr:y>0.10857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5175" y="121230"/>
          <a:ext cx="12858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dirty="0"/>
            <a:t>млн. руб.</a:t>
          </a:r>
        </a:p>
      </cdr:txBody>
    </cdr:sp>
  </cdr:relSizeAnchor>
  <cdr:relSizeAnchor xmlns:cdr="http://schemas.openxmlformats.org/drawingml/2006/chartDrawing">
    <cdr:from>
      <cdr:x>0.01709</cdr:x>
      <cdr:y>0.58011</cdr:y>
    </cdr:from>
    <cdr:to>
      <cdr:x>0.70085</cdr:x>
      <cdr:y>0.58011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44016" y="2785526"/>
          <a:ext cx="57606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112A99-B493-4978-8625-199851CA5DD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56EFBE-CE26-4973-98B3-D8C9FF1B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2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B6557-7F28-4E36-827E-3AD5CBB64A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6612D-F9A9-4504-9184-E12CF93B7A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61B2B-43D3-4334-9EA2-5D15062498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180A9-6B3A-4BA2-98A9-4C9C686EB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73C09-73A3-4740-AFBF-C55A2DBE9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6612D-F9A9-4504-9184-E12CF93B7A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B2C8D-7027-4550-B71E-A3B018519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9C10-6BFB-4B85-AC57-77B6878C9023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D56E-0A05-4C4F-8F58-7E683FA70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4CE4-F7D5-4298-AD75-4DAF47FD27D7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7A99-183E-41C1-9042-E279E63F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4825-CC3B-454C-BF06-9CAC41F19C35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EBB2-785C-4786-AA54-4F221342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9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B539-F5B2-4310-A3B3-2896536D8F38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C382-409F-41D3-B1E0-B40AE8138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A1E1-CFB8-480F-AF0C-A493BF0EA73D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627B-7D10-486D-9AC4-4381EE118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1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CD06-BBBE-44D2-988D-6C3C01BC5A4C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C249-829F-4F39-A18D-CBE16E099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9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3546-BEFB-4E35-AE94-A6AE401DC020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0892-32BF-42BF-8C9F-1DD4FB14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0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7F0A-11BA-4793-A098-3AF1479D3520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9054-1EAB-4EE0-8ADE-98F613C07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96A7-F8A0-455D-B79A-526DDF6EA507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7668-DFF5-4B7A-8925-5F7BB2E35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0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32C2-2662-42D3-AC16-1D59768A44F1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A263-EFB8-436B-9621-7FC4F646F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65DB-E9E4-4100-A2F6-57A6FCAB0355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CF88-402C-4355-A0F9-D36B06B0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AFEE1A-D451-44B9-A507-72F650867744}" type="datetime1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69132E-7E7E-4BA4-835B-554514378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nsk_zakupki@mail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851275" y="549275"/>
            <a:ext cx="5072063" cy="46434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altLang="ru-RU" sz="4000" b="1" i="1" dirty="0" smtClean="0">
                <a:solidFill>
                  <a:srgbClr val="0000FF"/>
                </a:solidFill>
              </a:rPr>
              <a:t>09 февраля 2015 г. </a:t>
            </a:r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ru-RU" altLang="ru-RU" sz="4000" b="1" dirty="0" smtClean="0"/>
              <a:t>Об итогах осуществления заказчиками </a:t>
            </a:r>
            <a:r>
              <a:rPr lang="ru-RU" altLang="ru-RU" sz="4000" b="1" dirty="0"/>
              <a:t>МО Динской район </a:t>
            </a:r>
            <a:r>
              <a:rPr lang="ru-RU" altLang="ru-RU" sz="4000" b="1" dirty="0" smtClean="0"/>
              <a:t>закупок за 2015 год</a:t>
            </a:r>
            <a:endParaRPr lang="ru-RU" altLang="ru-RU" sz="4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42AA2-4352-4884-A603-028E30B05CD8}" type="slidenum">
              <a:rPr lang="ru-RU"/>
              <a:pPr>
                <a:defRPr/>
              </a:pPr>
              <a:t>1</a:t>
            </a:fld>
            <a:endParaRPr lang="ru-RU"/>
          </a:p>
        </p:txBody>
      </p:sp>
      <p:grpSp>
        <p:nvGrpSpPr>
          <p:cNvPr id="7172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7174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5" descr="E:\reward_2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2075" y="5876925"/>
            <a:ext cx="9051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FF"/>
                </a:solidFill>
              </a:rPr>
              <a:t>Докладчик: </a:t>
            </a:r>
            <a:r>
              <a:rPr lang="ru-RU" altLang="ru-RU" sz="2000" i="1">
                <a:solidFill>
                  <a:srgbClr val="0000FF"/>
                </a:solidFill>
              </a:rPr>
              <a:t>А.А. Демченко - начальник отдела муниципальных закупок </a:t>
            </a:r>
          </a:p>
          <a:p>
            <a:pPr algn="just"/>
            <a:r>
              <a:rPr lang="ru-RU" altLang="ru-RU" sz="2000" i="1">
                <a:solidFill>
                  <a:srgbClr val="0000FF"/>
                </a:solidFill>
              </a:rPr>
              <a:t>                                                администрации МО Динской район</a:t>
            </a:r>
            <a:endParaRPr lang="ru-RU" alt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Структура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контрактов Контрольно-счетной палаты МО Динской район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3846"/>
              </p:ext>
            </p:extLst>
          </p:nvPr>
        </p:nvGraphicFramePr>
        <p:xfrm>
          <a:off x="428625" y="1772816"/>
          <a:ext cx="8358190" cy="45775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0,9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0,9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Структура контрактов заказчиков, подведомственных Управлению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70896"/>
              </p:ext>
            </p:extLst>
          </p:nvPr>
        </p:nvGraphicFramePr>
        <p:xfrm>
          <a:off x="428625" y="1772816"/>
          <a:ext cx="8358190" cy="48518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57,5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55,8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3,0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100; 400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3569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226,9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226,9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3755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346,3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344,5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0,5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Структура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контрактов Финансового управления </a:t>
            </a:r>
            <a:endParaRPr lang="ru-RU" altLang="ru-RU" sz="24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00FF"/>
                </a:solidFill>
              </a:rPr>
              <a:t>МО Динской район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73144"/>
              </p:ext>
            </p:extLst>
          </p:nvPr>
        </p:nvGraphicFramePr>
        <p:xfrm>
          <a:off x="428625" y="1772816"/>
          <a:ext cx="8358190" cy="45775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1,1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1,1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</a:rPr>
              <a:t>Структура контрактов заказчиков,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подведомственных Отделу культуры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02974"/>
              </p:ext>
            </p:extLst>
          </p:nvPr>
        </p:nvGraphicFramePr>
        <p:xfrm>
          <a:off x="428625" y="1772816"/>
          <a:ext cx="8358190" cy="48518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57,1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100; 400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274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23,6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22,7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0,9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3,9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Структура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контрактов БУЗ МО Динской район «ЦРБ»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79737"/>
              </p:ext>
            </p:extLst>
          </p:nvPr>
        </p:nvGraphicFramePr>
        <p:xfrm>
          <a:off x="428625" y="1484784"/>
          <a:ext cx="8358190" cy="52177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Открытые</a:t>
                      </a:r>
                      <a:r>
                        <a:rPr lang="ru-RU" sz="1800" baseline="0" dirty="0" smtClean="0"/>
                        <a:t> конкурсы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375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168,6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164,9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66,5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66,5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934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1416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275,4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270,4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5,0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1,8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534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69766"/>
              </p:ext>
            </p:extLst>
          </p:nvPr>
        </p:nvGraphicFramePr>
        <p:xfrm>
          <a:off x="391604" y="2060848"/>
          <a:ext cx="8212844" cy="31091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32324"/>
                <a:gridCol w="1728192"/>
                <a:gridCol w="2952328"/>
              </a:tblGrid>
              <a:tr h="6423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Субъект жалобы</a:t>
                      </a:r>
                      <a:endParaRPr lang="ru-RU" sz="3600" b="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Кол-во  жалоб</a:t>
                      </a:r>
                      <a:endParaRPr lang="ru-RU" sz="3600" b="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из них обоснованных</a:t>
                      </a:r>
                      <a:endParaRPr lang="ru-RU" sz="3200" b="0" dirty="0" smtClean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Администрация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БУЗ «ЦРБ»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Итого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9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025" y="1052736"/>
            <a:ext cx="828675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Количество жалоб на </a:t>
            </a:r>
            <a:r>
              <a:rPr lang="ru-RU" sz="3600" u="sng" dirty="0" smtClean="0">
                <a:solidFill>
                  <a:srgbClr val="C00000"/>
                </a:solidFill>
              </a:rPr>
              <a:t>заказчиков района:</a:t>
            </a:r>
            <a:endParaRPr lang="ru-RU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4968050"/>
              </p:ext>
            </p:extLst>
          </p:nvPr>
        </p:nvGraphicFramePr>
        <p:xfrm>
          <a:off x="395536" y="1579578"/>
          <a:ext cx="8424936" cy="48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312" y="620688"/>
            <a:ext cx="8715375" cy="10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Осуществление закупок </a:t>
            </a:r>
            <a:r>
              <a:rPr lang="ru-RU" sz="2000" dirty="0">
                <a:solidFill>
                  <a:srgbClr val="0000FF"/>
                </a:solidFill>
                <a:cs typeface="Arial" pitchFamily="34" charset="0"/>
              </a:rPr>
              <a:t>у </a:t>
            </a:r>
            <a:r>
              <a:rPr lang="ru-RU" sz="2000" dirty="0">
                <a:solidFill>
                  <a:srgbClr val="0000FF"/>
                </a:solidFill>
              </a:rPr>
              <a:t>субъектов малого предпринимательства, социально ориентированных некоммерческих организаций 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разрезе </a:t>
            </a:r>
            <a:r>
              <a:rPr lang="ru-RU" sz="2000" dirty="0" smtClean="0">
                <a:solidFill>
                  <a:schemeClr val="tx1"/>
                </a:solidFill>
              </a:rPr>
              <a:t>ГРБС </a:t>
            </a:r>
            <a:r>
              <a:rPr lang="ru-RU" sz="2000" dirty="0">
                <a:solidFill>
                  <a:schemeClr val="tx1"/>
                </a:solidFill>
              </a:rPr>
              <a:t>МО Динской район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(НОРМА НЕ </a:t>
            </a:r>
            <a:r>
              <a:rPr lang="en-US" sz="2000" dirty="0">
                <a:solidFill>
                  <a:srgbClr val="FF0000"/>
                </a:solidFill>
              </a:rPr>
              <a:t>&lt; </a:t>
            </a:r>
            <a:r>
              <a:rPr lang="ru-RU" sz="2000" dirty="0">
                <a:solidFill>
                  <a:srgbClr val="FF0000"/>
                </a:solidFill>
              </a:rPr>
              <a:t>15%)</a:t>
            </a:r>
          </a:p>
        </p:txBody>
      </p:sp>
    </p:spTree>
    <p:extLst>
      <p:ext uri="{BB962C8B-B14F-4D97-AF65-F5344CB8AC3E}">
        <p14:creationId xmlns:p14="http://schemas.microsoft.com/office/powerpoint/2010/main" val="31108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75" y="2071688"/>
            <a:ext cx="8858250" cy="27193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Анализ заключения муниципальных контрактов </a:t>
            </a:r>
            <a:r>
              <a:rPr lang="ru-RU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заказчиками сельских поселений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Динской район в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году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20CD8-DC58-4162-9CFB-CEC0E48274F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Объем закупок за 2015 год</a:t>
            </a:r>
            <a:endParaRPr lang="ru-RU" alt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81359"/>
              </p:ext>
            </p:extLst>
          </p:nvPr>
        </p:nvGraphicFramePr>
        <p:xfrm>
          <a:off x="348184" y="1772816"/>
          <a:ext cx="8398247" cy="42978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8232"/>
                <a:gridCol w="1800200"/>
                <a:gridCol w="1872208"/>
                <a:gridCol w="936104"/>
                <a:gridCol w="1701503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Способ</a:t>
                      </a:r>
                      <a:r>
                        <a:rPr lang="ru-RU" sz="2400" baseline="0" dirty="0" smtClean="0"/>
                        <a:t> закупки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 контрактов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Цена Контракта 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Экономия,</a:t>
                      </a:r>
                      <a:r>
                        <a:rPr lang="ru-RU" sz="2400" baseline="0" dirty="0" smtClean="0"/>
                        <a:t> млн. руб.</a:t>
                      </a:r>
                      <a:endParaRPr lang="ru-RU" sz="2400" dirty="0" smtClean="0"/>
                    </a:p>
                  </a:txBody>
                  <a:tcPr marL="91439" marR="91439" marT="45730" marB="45730"/>
                </a:tc>
              </a:tr>
              <a:tr h="282292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млн. руб.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%</a:t>
                      </a:r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Конкурсы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2,2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0,8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Электронные аукционы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94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49,9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22,7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Запросы котировок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1,3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0,2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Закупки</a:t>
                      </a:r>
                      <a:r>
                        <a:rPr lang="ru-RU" sz="2400" baseline="0" dirty="0" smtClean="0"/>
                        <a:t> у ед. поставщика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2850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128,0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48,8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Итого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2950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262,4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22,9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1052736"/>
            <a:ext cx="856895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Заключено контрактов </a:t>
            </a:r>
            <a:r>
              <a:rPr lang="ru-RU" sz="3200" u="sng" dirty="0" smtClean="0">
                <a:solidFill>
                  <a:srgbClr val="C00000"/>
                </a:solidFill>
              </a:rPr>
              <a:t>заказчиками поселений:</a:t>
            </a:r>
            <a:endParaRPr lang="ru-RU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84284-BE00-4629-9037-15B39BFF595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50" y="857250"/>
            <a:ext cx="8572500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Соотношение доли </a:t>
            </a:r>
            <a:r>
              <a:rPr lang="ru-RU" sz="2400" dirty="0">
                <a:solidFill>
                  <a:srgbClr val="0000FF"/>
                </a:solidFill>
              </a:rPr>
              <a:t>конкурентных и неконкурентных закупок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 разрезе сельских поселений МО Динской район</a:t>
            </a:r>
          </a:p>
        </p:txBody>
      </p:sp>
      <p:graphicFrame>
        <p:nvGraphicFramePr>
          <p:cNvPr id="512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95987"/>
              </p:ext>
            </p:extLst>
          </p:nvPr>
        </p:nvGraphicFramePr>
        <p:xfrm>
          <a:off x="285750" y="1773238"/>
          <a:ext cx="8367713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Лист" r:id="rId6" imgW="9189612" imgH="4472929" progId="Excel.Sheet.8">
                  <p:embed/>
                </p:oleObj>
              </mc:Choice>
              <mc:Fallback>
                <p:oleObj name="Лист" r:id="rId6" imgW="9189612" imgH="4472929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73238"/>
                        <a:ext cx="8367713" cy="4713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Справочно: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7BF9-F9B2-4782-8574-381220D38F0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23529" y="857250"/>
            <a:ext cx="8568952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Сумма заключенных контрактов по Динскому району за 2015 год – 984,3 млн. руб.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70295123"/>
              </p:ext>
            </p:extLst>
          </p:nvPr>
        </p:nvGraphicFramePr>
        <p:xfrm>
          <a:off x="611560" y="193446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14397"/>
              </p:ext>
            </p:extLst>
          </p:nvPr>
        </p:nvGraphicFramePr>
        <p:xfrm>
          <a:off x="391604" y="2060848"/>
          <a:ext cx="8212844" cy="37493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32324"/>
                <a:gridCol w="1728192"/>
                <a:gridCol w="2952328"/>
              </a:tblGrid>
              <a:tr h="6423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Субъект жалобы</a:t>
                      </a:r>
                      <a:endParaRPr lang="ru-RU" sz="3600" b="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Кол-во  жалоб</a:t>
                      </a:r>
                      <a:endParaRPr lang="ru-RU" sz="3600" b="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из них обоснованных</a:t>
                      </a:r>
                      <a:endParaRPr lang="ru-RU" sz="3200" b="0" dirty="0" smtClean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Васюринское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Динское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Н-</a:t>
                      </a:r>
                      <a:r>
                        <a:rPr lang="ru-RU" sz="3600" dirty="0" err="1" smtClean="0"/>
                        <a:t>Величковское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</a:t>
                      </a:r>
                      <a:endParaRPr lang="ru-RU" sz="36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Итого: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025" y="1052736"/>
            <a:ext cx="828675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Количество жалоб на </a:t>
            </a:r>
            <a:r>
              <a:rPr lang="ru-RU" sz="3600" u="sng" dirty="0" smtClean="0">
                <a:solidFill>
                  <a:srgbClr val="C00000"/>
                </a:solidFill>
              </a:rPr>
              <a:t>заказчиков района:</a:t>
            </a:r>
            <a:endParaRPr lang="ru-RU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65FAC-8EEF-4091-8428-10AC192C829A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229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32722"/>
              </p:ext>
            </p:extLst>
          </p:nvPr>
        </p:nvGraphicFramePr>
        <p:xfrm>
          <a:off x="576263" y="1360488"/>
          <a:ext cx="8056562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Диаграмма" r:id="rId5" imgW="7940004" imgH="4937760" progId="Excel.Chart.8">
                  <p:embed/>
                </p:oleObj>
              </mc:Choice>
              <mc:Fallback>
                <p:oleObj name="Диаграмма" r:id="rId5" imgW="7940004" imgH="4937760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360488"/>
                        <a:ext cx="8056562" cy="500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3" y="214313"/>
            <a:ext cx="8715375" cy="10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Осуществление закупок </a:t>
            </a:r>
            <a:r>
              <a:rPr lang="ru-RU" sz="2000" dirty="0">
                <a:solidFill>
                  <a:srgbClr val="0000FF"/>
                </a:solidFill>
                <a:cs typeface="Arial" pitchFamily="34" charset="0"/>
              </a:rPr>
              <a:t>у </a:t>
            </a:r>
            <a:r>
              <a:rPr lang="ru-RU" sz="2000" dirty="0">
                <a:solidFill>
                  <a:srgbClr val="0000FF"/>
                </a:solidFill>
              </a:rPr>
              <a:t>субъектов малого предпринимательства, социально ориентированных некоммерческих организаций </a:t>
            </a:r>
            <a:r>
              <a:rPr lang="ru-RU" sz="2000" dirty="0">
                <a:solidFill>
                  <a:schemeClr val="tx1"/>
                </a:solidFill>
              </a:rPr>
              <a:t>в разрезе сельских поселений МО Динской район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(НОРМА НЕ </a:t>
            </a:r>
            <a:r>
              <a:rPr lang="en-US" sz="2000" dirty="0">
                <a:solidFill>
                  <a:srgbClr val="FF0000"/>
                </a:solidFill>
              </a:rPr>
              <a:t>&lt; </a:t>
            </a:r>
            <a:r>
              <a:rPr lang="ru-RU" sz="2000" dirty="0">
                <a:solidFill>
                  <a:srgbClr val="FF0000"/>
                </a:solidFill>
              </a:rPr>
              <a:t>15%)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C:\Documents and Settings\volodyatoxic\Рабочий стол\presentation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971550" y="261938"/>
            <a:ext cx="7143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57250" y="1214438"/>
            <a:ext cx="67325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sz="3200" b="1" i="1">
                <a:solidFill>
                  <a:srgbClr val="0C03BD"/>
                </a:solidFill>
                <a:latin typeface="Corbel" pitchFamily="34" charset="0"/>
              </a:rPr>
              <a:t>Отдел муниципальных закупок </a:t>
            </a:r>
            <a:br>
              <a:rPr lang="ru-RU" altLang="ru-RU" sz="3200" b="1" i="1">
                <a:solidFill>
                  <a:srgbClr val="0C03BD"/>
                </a:solidFill>
                <a:latin typeface="Corbel" pitchFamily="34" charset="0"/>
              </a:rPr>
            </a:br>
            <a:r>
              <a:rPr lang="ru-RU" altLang="ru-RU" sz="3200" b="1" i="1">
                <a:solidFill>
                  <a:srgbClr val="0C03BD"/>
                </a:solidFill>
                <a:latin typeface="Corbel" pitchFamily="34" charset="0"/>
              </a:rPr>
              <a:t>администрации МО Динской район </a:t>
            </a:r>
            <a:r>
              <a:rPr lang="ru-RU" altLang="ru-RU" sz="3200" i="1">
                <a:latin typeface="Corbel" pitchFamily="34" charset="0"/>
              </a:rPr>
              <a:t/>
            </a:r>
            <a:br>
              <a:rPr lang="ru-RU" altLang="ru-RU" sz="3200" i="1">
                <a:latin typeface="Corbel" pitchFamily="34" charset="0"/>
              </a:rPr>
            </a:br>
            <a:r>
              <a:rPr lang="ru-RU" altLang="ru-RU" sz="3200"/>
              <a:t>тел.: </a:t>
            </a:r>
            <a:r>
              <a:rPr lang="ru-RU" altLang="ru-RU" sz="3200" b="1"/>
              <a:t>6-56-70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ru-RU" sz="3200"/>
              <a:t>e-mail</a:t>
            </a:r>
            <a:r>
              <a:rPr lang="ru-RU" altLang="ru-RU" sz="3200"/>
              <a:t>: </a:t>
            </a:r>
            <a:r>
              <a:rPr lang="en-US" altLang="ru-RU" sz="3200" b="1">
                <a:solidFill>
                  <a:srgbClr val="0000FF"/>
                </a:solidFill>
                <a:hlinkClick r:id="rId3"/>
              </a:rPr>
              <a:t>dinsk_zakupki@mail.ru</a:t>
            </a:r>
            <a:endParaRPr lang="ru-RU" altLang="ru-RU" sz="3200" b="1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73DDD-4D2B-4749-BA63-CEC4BE9D9E3E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75" y="2071688"/>
            <a:ext cx="8858250" cy="27193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заключения муниципальных контрактов </a:t>
            </a:r>
            <a:r>
              <a:rPr lang="ru-RU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заказчиками муниципального образования Динской район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году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20CD8-DC58-4162-9CFB-CEC0E48274F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Объем закупок за 2015 год</a:t>
            </a:r>
            <a:endParaRPr lang="ru-RU" alt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69561"/>
              </p:ext>
            </p:extLst>
          </p:nvPr>
        </p:nvGraphicFramePr>
        <p:xfrm>
          <a:off x="348184" y="1772816"/>
          <a:ext cx="8398247" cy="42978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8232"/>
                <a:gridCol w="1800200"/>
                <a:gridCol w="1872208"/>
                <a:gridCol w="936104"/>
                <a:gridCol w="1701503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Способ</a:t>
                      </a:r>
                      <a:r>
                        <a:rPr lang="ru-RU" sz="2400" baseline="0" dirty="0" smtClean="0"/>
                        <a:t> закупки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 контрактов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Цена Контракта 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Экономия,</a:t>
                      </a:r>
                      <a:r>
                        <a:rPr lang="ru-RU" sz="2400" baseline="0" dirty="0" smtClean="0"/>
                        <a:t> млн. руб.</a:t>
                      </a:r>
                      <a:endParaRPr lang="ru-RU" sz="2400" dirty="0" smtClean="0"/>
                    </a:p>
                  </a:txBody>
                  <a:tcPr marL="91439" marR="91439" marT="45730" marB="45730"/>
                </a:tc>
              </a:tr>
              <a:tr h="282292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млн. руб.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%</a:t>
                      </a:r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Конкурсы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2,6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Электронные аукционы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465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274,3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37,9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Запросы котировок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2,6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Закупки</a:t>
                      </a:r>
                      <a:r>
                        <a:rPr lang="ru-RU" sz="2400" baseline="0" dirty="0" smtClean="0"/>
                        <a:t> у ед. поставщика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4803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410,8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56,9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Итого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5463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721,9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10,8</a:t>
                      </a:r>
                      <a:endParaRPr lang="ru-RU" sz="24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025" y="1052736"/>
            <a:ext cx="828675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Заключено контрактов </a:t>
            </a:r>
            <a:r>
              <a:rPr lang="ru-RU" sz="3200" u="sng" dirty="0" smtClean="0">
                <a:solidFill>
                  <a:srgbClr val="C00000"/>
                </a:solidFill>
              </a:rPr>
              <a:t>заказчиками района:</a:t>
            </a:r>
            <a:endParaRPr lang="ru-RU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46480586"/>
              </p:ext>
            </p:extLst>
          </p:nvPr>
        </p:nvGraphicFramePr>
        <p:xfrm>
          <a:off x="251520" y="1005642"/>
          <a:ext cx="8640960" cy="55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43977"/>
            <a:ext cx="609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Структура </a:t>
            </a:r>
            <a:r>
              <a:rPr lang="ru-RU" sz="2400" b="1" dirty="0" smtClean="0">
                <a:solidFill>
                  <a:srgbClr val="0000FF"/>
                </a:solidFill>
              </a:rPr>
              <a:t>контрактов </a:t>
            </a:r>
            <a:r>
              <a:rPr lang="ru-RU" sz="2400" b="1" dirty="0">
                <a:solidFill>
                  <a:srgbClr val="0000FF"/>
                </a:solidFill>
              </a:rPr>
              <a:t>в </a:t>
            </a:r>
            <a:r>
              <a:rPr lang="ru-RU" sz="2400" b="1" dirty="0" smtClean="0">
                <a:solidFill>
                  <a:srgbClr val="0000FF"/>
                </a:solidFill>
              </a:rPr>
              <a:t>разрезе ГРБС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30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43711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Администрация МО Динской </a:t>
            </a:r>
            <a:r>
              <a:rPr lang="ru-RU" sz="2800" dirty="0"/>
              <a:t>район </a:t>
            </a:r>
            <a:r>
              <a:rPr lang="ru-RU" sz="2800" dirty="0" smtClean="0"/>
              <a:t>(в </a:t>
            </a:r>
            <a:r>
              <a:rPr lang="ru-RU" sz="2800" dirty="0"/>
              <a:t>лице отдела муниципальных </a:t>
            </a:r>
            <a:r>
              <a:rPr lang="ru-RU" sz="2800" dirty="0" smtClean="0"/>
              <a:t>закупок) является </a:t>
            </a:r>
            <a:r>
              <a:rPr lang="ru-RU" sz="2800" b="1" dirty="0"/>
              <a:t>уполномоченным органом на определение поставщиков (подрядчиков, исполнителей</a:t>
            </a:r>
            <a:r>
              <a:rPr lang="ru-RU" sz="2800" b="1" dirty="0" smtClean="0"/>
              <a:t>)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C00000"/>
                </a:solidFill>
              </a:rPr>
              <a:t>кроме ЦРБ</a:t>
            </a:r>
            <a:r>
              <a:rPr lang="ru-RU" sz="2800" dirty="0" smtClean="0"/>
              <a:t>)</a:t>
            </a:r>
            <a:endParaRPr lang="ru-RU" sz="2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20688"/>
            <a:ext cx="8105554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Постановление </a:t>
            </a:r>
            <a:r>
              <a:rPr lang="ru-RU" sz="2800" b="1" dirty="0"/>
              <a:t>администрации муниципального образования Динской район от 27.01.2016 № 54 </a:t>
            </a:r>
            <a:r>
              <a:rPr lang="ru-RU" sz="2800" dirty="0"/>
              <a:t>«О централизации закупок товаров, работ, услуг для обеспечения муниципальных нужд и нужд бюджетных учреждений муниципального образования Динской район, осуществляемых конкурентными способами определения поставщиков (подрядчиков, исполнителей)»</a:t>
            </a:r>
            <a:endParaRPr lang="ru-RU" sz="2600" dirty="0" smtClean="0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179512" y="2390403"/>
            <a:ext cx="621518" cy="27946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28220654"/>
              </p:ext>
            </p:extLst>
          </p:nvPr>
        </p:nvGraphicFramePr>
        <p:xfrm>
          <a:off x="395536" y="1579578"/>
          <a:ext cx="8424936" cy="48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50" y="692696"/>
            <a:ext cx="8572500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Соотношение доли конкурентных и неконкурентных закупок </a:t>
            </a:r>
          </a:p>
          <a:p>
            <a:pPr algn="ctr">
              <a:defRPr/>
            </a:pPr>
            <a:r>
              <a:rPr lang="ru-RU" sz="2400" dirty="0">
                <a:solidFill>
                  <a:srgbClr val="0000FF"/>
                </a:solidFill>
              </a:rPr>
              <a:t>в разрезе ГРБС МО Динской район </a:t>
            </a:r>
          </a:p>
        </p:txBody>
      </p:sp>
    </p:spTree>
    <p:extLst>
      <p:ext uri="{BB962C8B-B14F-4D97-AF65-F5344CB8AC3E}">
        <p14:creationId xmlns:p14="http://schemas.microsoft.com/office/powerpoint/2010/main" val="20626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785813"/>
            <a:ext cx="82867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Структура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контрактов Администрации МО Динской район (включая подведомственных заказчиков)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56627"/>
              </p:ext>
            </p:extLst>
          </p:nvPr>
        </p:nvGraphicFramePr>
        <p:xfrm>
          <a:off x="428625" y="1772816"/>
          <a:ext cx="8358190" cy="45775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5143"/>
                <a:gridCol w="1656184"/>
                <a:gridCol w="1512168"/>
                <a:gridCol w="1296144"/>
                <a:gridCol w="1008112"/>
                <a:gridCol w="830439"/>
              </a:tblGrid>
              <a:tr h="360040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заключенных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</a:t>
                      </a:r>
                    </a:p>
                  </a:txBody>
                  <a:tcPr marL="91439" marR="91439" marT="45730" marB="4573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9" marR="91439" marT="45730" marB="45730"/>
                </a:tc>
              </a:tr>
              <a:tr h="731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млн. руб.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%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Электронные аукционы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Запросы котировок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 (монополии)</a:t>
                      </a:r>
                      <a:endParaRPr lang="ru-RU" sz="1800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Закупки</a:t>
                      </a:r>
                      <a:r>
                        <a:rPr lang="ru-RU" sz="1800" baseline="0" dirty="0" smtClean="0"/>
                        <a:t> у ед. поставщика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(до 100 тыс. руб.)</a:t>
                      </a:r>
                      <a:endParaRPr lang="ru-RU" sz="1800" b="1" dirty="0" smtClean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11,6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839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85,1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82,1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3,0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3,7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6DA8-4BAC-4068-829B-B6475551861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Контрактная служба администрации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692696"/>
            <a:ext cx="828675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/>
              <a:t>Из 269 контрактов на  общ. сумму 57,5 млн. руб. по итогам </a:t>
            </a:r>
            <a:r>
              <a:rPr lang="ru-RU" sz="2400" b="1" dirty="0" smtClean="0"/>
              <a:t>конкурентных </a:t>
            </a:r>
            <a:r>
              <a:rPr lang="ru-RU" sz="2400" dirty="0" smtClean="0"/>
              <a:t>закупок </a:t>
            </a:r>
            <a:r>
              <a:rPr lang="ru-RU" sz="2400" dirty="0"/>
              <a:t>с </a:t>
            </a:r>
            <a:r>
              <a:rPr lang="ru-RU" sz="2400" dirty="0" smtClean="0"/>
              <a:t>заключено </a:t>
            </a:r>
            <a:r>
              <a:rPr lang="ru-RU" sz="2400" b="1" dirty="0" smtClean="0"/>
              <a:t>108 контрактов</a:t>
            </a:r>
            <a:r>
              <a:rPr lang="ru-RU" sz="2400" dirty="0" smtClean="0"/>
              <a:t> (19 электрон. аукционов, 89 запросов котировок) на общ. сумму </a:t>
            </a:r>
            <a:r>
              <a:rPr lang="ru-RU" sz="2400" b="1" dirty="0" smtClean="0"/>
              <a:t>48,4 </a:t>
            </a:r>
            <a:r>
              <a:rPr lang="ru-RU" sz="2400" b="1" dirty="0"/>
              <a:t>млн. руб. </a:t>
            </a:r>
            <a:r>
              <a:rPr lang="ru-RU" sz="2400" dirty="0" smtClean="0"/>
              <a:t>(84,2%)</a:t>
            </a:r>
            <a:endParaRPr lang="ru-RU" sz="2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44631"/>
              </p:ext>
            </p:extLst>
          </p:nvPr>
        </p:nvGraphicFramePr>
        <p:xfrm>
          <a:off x="428625" y="2421056"/>
          <a:ext cx="8358189" cy="40289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5143"/>
                <a:gridCol w="1368152"/>
                <a:gridCol w="1591618"/>
                <a:gridCol w="1671638"/>
                <a:gridCol w="1671638"/>
              </a:tblGrid>
              <a:tr h="914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Самые активные инициаторы</a:t>
                      </a:r>
                    </a:p>
                    <a:p>
                      <a:pPr algn="ctr"/>
                      <a:r>
                        <a:rPr lang="ru-RU" sz="1800" dirty="0" smtClean="0"/>
                        <a:t>закупок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 контрактов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цена, млн. руб.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Контракта, млн. руб.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Экономия, млн. руб.</a:t>
                      </a:r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информатизации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Орг. отдел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1677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Общий отдел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2340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Управление ИЗО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10,8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10,7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Управление экономики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2361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9" marR="91439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108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50,4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48,4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2,0</a:t>
                      </a:r>
                      <a:endParaRPr lang="ru-RU" sz="1800" b="1" dirty="0"/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8625" y="6453336"/>
            <a:ext cx="767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Доля закупок до 100 000 руб. – 2,7 млн. руб. (4,7%)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8518</TotalTime>
  <Words>1139</Words>
  <Application>Microsoft Office PowerPoint</Application>
  <PresentationFormat>Экран (4:3)</PresentationFormat>
  <Paragraphs>455</Paragraphs>
  <Slides>22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Лист</vt:lpstr>
      <vt:lpstr>Диаграмма</vt:lpstr>
      <vt:lpstr>09 февраля 2015 г.  Об итогах осуществления заказчиками МО Динской район закупок за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Валерьевич Давыдов</dc:creator>
  <cp:lastModifiedBy>user46</cp:lastModifiedBy>
  <cp:revision>871</cp:revision>
  <cp:lastPrinted>2016-02-08T06:34:07Z</cp:lastPrinted>
  <dcterms:created xsi:type="dcterms:W3CDTF">2011-05-04T07:21:16Z</dcterms:created>
  <dcterms:modified xsi:type="dcterms:W3CDTF">2016-02-08T06:39:10Z</dcterms:modified>
</cp:coreProperties>
</file>